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8"/>
  </p:notesMasterIdLst>
  <p:sldIdLst>
    <p:sldId id="256" r:id="rId2"/>
    <p:sldId id="257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E0A86-C170-4C90-A9B5-6EE832630921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C468E-BAF9-4165-87CB-F6215B88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4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C468E-BAF9-4165-87CB-F6215B883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C468E-BAF9-4165-87CB-F6215B883F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4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9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6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8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1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0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14/09/2025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430FD-6874-6F99-44BD-553DFD3EE4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069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228602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boxofficemojo.com%2F" TargetMode="External"/><Relationship Id="rId7" Type="http://schemas.openxmlformats.org/officeDocument/2006/relationships/hyperlink" Target="https://www.google.com/url?q=https%3A%2F%2Fwww.the-numbers.com%2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q=https%3A%2F%2Fwww.themoviedb.org%2F" TargetMode="External"/><Relationship Id="rId5" Type="http://schemas.openxmlformats.org/officeDocument/2006/relationships/hyperlink" Target="https://www.google.com/url?q=https%3A%2F%2Fwww.rottentomatoes.com%2F" TargetMode="External"/><Relationship Id="rId4" Type="http://schemas.openxmlformats.org/officeDocument/2006/relationships/hyperlink" Target="https://www.google.com/url?q=https%3A%2F%2Fwww.imdb.com%2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0CC46-6DB7-F19E-088C-BBBE8EAB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" y="256341"/>
            <a:ext cx="12188952" cy="2342415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/>
              <a:t>G5- CINEMAXX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3C885-1187-ACB9-6DF0-35C4B0B36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938" y="1381328"/>
            <a:ext cx="10908792" cy="1009490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>
                <a:latin typeface="+mj-lt"/>
              </a:rPr>
              <a:t>The Big Screen Experience!!</a:t>
            </a:r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633C6222-FF66-7F46-3FB6-6F5E953F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3" r="6954" b="3"/>
          <a:stretch>
            <a:fillRect/>
          </a:stretch>
        </p:blipFill>
        <p:spPr>
          <a:xfrm>
            <a:off x="1" y="2665140"/>
            <a:ext cx="6005376" cy="4192860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739C6-CBBD-96D7-8CCF-D46BEA4E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6" r="17875" b="2"/>
          <a:stretch>
            <a:fillRect/>
          </a:stretch>
        </p:blipFill>
        <p:spPr>
          <a:xfrm>
            <a:off x="5888334" y="2665139"/>
            <a:ext cx="6300618" cy="4192861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38067-DDC4-44E4-47D1-A3ACDFD389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-2"/>
            <a:ext cx="12188952" cy="6750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5AF57-2549-5607-56B1-D295DA19F852}"/>
              </a:ext>
            </a:extLst>
          </p:cNvPr>
          <p:cNvSpPr txBox="1"/>
          <p:nvPr/>
        </p:nvSpPr>
        <p:spPr>
          <a:xfrm>
            <a:off x="8977746" y="6220451"/>
            <a:ext cx="3063834" cy="38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entury Gothic (Body)"/>
              </a:rPr>
              <a:t>Presented By G5 Team</a:t>
            </a:r>
          </a:p>
        </p:txBody>
      </p:sp>
    </p:spTree>
    <p:extLst>
      <p:ext uri="{BB962C8B-B14F-4D97-AF65-F5344CB8AC3E}">
        <p14:creationId xmlns:p14="http://schemas.microsoft.com/office/powerpoint/2010/main" val="34899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4CC2-1196-3B26-C366-728E6ACB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783F-7FF9-E23E-629F-DC0F56C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Additional Visualizations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C9B6-55AF-C538-4564-DE085715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4657E-B839-F09A-79AD-8665B766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9" y="1792584"/>
            <a:ext cx="4231751" cy="4244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96192-0D68-E8FA-117B-08CDEA4232D8}"/>
              </a:ext>
            </a:extLst>
          </p:cNvPr>
          <p:cNvSpPr txBox="1"/>
          <p:nvPr/>
        </p:nvSpPr>
        <p:spPr>
          <a:xfrm>
            <a:off x="3031176" y="3253240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DE3E9-829A-FED2-5E68-CFBB0C55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30" y="2049367"/>
            <a:ext cx="3612634" cy="3731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9BE35-3C89-B10A-DD15-1682DF8D5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708" y="2049366"/>
            <a:ext cx="3188724" cy="3731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FABD7-CC50-669F-BFB9-8E034AC1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0" y="-38912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493D-F182-E429-42C4-29DF1B63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DEC4-3FF1-EA74-8872-B002AC50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Visualizations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8F6-33B9-092C-EFB6-A5DCBC4BA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945A9-CF4E-3803-7EC0-F5419A38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8" y="1894830"/>
            <a:ext cx="5886938" cy="465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576E6-F4CB-D3F1-C532-C1CF69B5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96" y="1894830"/>
            <a:ext cx="5586608" cy="420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2C3A-D88A-BAA6-5252-11031C4F77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64929-A41C-82DA-8A83-12B5F1C05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B68B-58ED-1850-C67F-AC52BB8D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Checking average budget vs. profit across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3EB5A-9AB9-4A3B-E1FF-128E506D0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79" y="1823710"/>
            <a:ext cx="5937560" cy="4252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2A2E2-1A73-1485-AB43-215F8D968A84}"/>
              </a:ext>
            </a:extLst>
          </p:cNvPr>
          <p:cNvSpPr txBox="1"/>
          <p:nvPr/>
        </p:nvSpPr>
        <p:spPr>
          <a:xfrm>
            <a:off x="6279539" y="2018999"/>
            <a:ext cx="55704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 (Body)"/>
              </a:rPr>
              <a:t>Interpretation :  </a:t>
            </a:r>
          </a:p>
          <a:p>
            <a:r>
              <a:rPr lang="en-US" b="1" dirty="0">
                <a:latin typeface="Century Gothic (Body)"/>
              </a:rPr>
              <a:t>High –budget </a:t>
            </a:r>
            <a:r>
              <a:rPr lang="en-US" dirty="0">
                <a:latin typeface="Century Gothic (Body)"/>
              </a:rPr>
              <a:t>movies generate the largest absolute profits, but they also carry higher financial risk since ROI is lower</a:t>
            </a:r>
          </a:p>
          <a:p>
            <a:endParaRPr lang="en-US" b="1" dirty="0">
              <a:latin typeface="Century Gothic (Body)"/>
            </a:endParaRPr>
          </a:p>
          <a:p>
            <a:r>
              <a:rPr lang="en-US" b="1" dirty="0">
                <a:latin typeface="Century Gothic (Body)"/>
              </a:rPr>
              <a:t>Low-budget</a:t>
            </a:r>
            <a:r>
              <a:rPr lang="en-US" dirty="0">
                <a:latin typeface="Century Gothic (Body)"/>
              </a:rPr>
              <a:t> movies have higher ROI(they make more per dollar invested), but profits are smaller in absolute terms. </a:t>
            </a:r>
          </a:p>
          <a:p>
            <a:endParaRPr lang="en-US" b="1" dirty="0">
              <a:latin typeface="Century Gothic (Body)"/>
            </a:endParaRPr>
          </a:p>
          <a:p>
            <a:r>
              <a:rPr lang="en-US" b="1" dirty="0">
                <a:latin typeface="Century Gothic (Body)"/>
              </a:rPr>
              <a:t>Recommendations: </a:t>
            </a:r>
            <a:r>
              <a:rPr lang="en-US" dirty="0">
                <a:latin typeface="Century Gothic (Body)"/>
              </a:rPr>
              <a:t>A portfolio mix approach(Mix low and high) reduces risk while capturing upside potential.</a:t>
            </a:r>
          </a:p>
        </p:txBody>
      </p:sp>
    </p:spTree>
    <p:extLst>
      <p:ext uri="{BB962C8B-B14F-4D97-AF65-F5344CB8AC3E}">
        <p14:creationId xmlns:p14="http://schemas.microsoft.com/office/powerpoint/2010/main" val="97897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5F7E7-84B2-4D11-B72E-F15E3425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388F-31E1-BD06-6E91-3ACAB529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/>
              <a:t>Interpretation of the visualizations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E5DF-007F-DD3E-E372-D81A3106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Century Gothic (Body)"/>
              </a:rPr>
              <a:t> Interpretation: Top 10 Movies by Combined Score (IMDB + TMDB)</a:t>
            </a:r>
          </a:p>
          <a:p>
            <a:r>
              <a:rPr lang="en-US" sz="2000" b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dominates the ranking with the </a:t>
            </a:r>
            <a:r>
              <a:rPr lang="en-US" sz="2000" b="1" dirty="0">
                <a:latin typeface="Century Gothic (Body)"/>
              </a:rPr>
              <a:t>highest combined score (≈18,000)</a:t>
            </a:r>
            <a:r>
              <a:rPr lang="en-US" sz="2000" dirty="0">
                <a:latin typeface="Century Gothic (Body)"/>
              </a:rPr>
              <a:t>, clearly outperforming the rest.</a:t>
            </a:r>
          </a:p>
          <a:p>
            <a:r>
              <a:rPr lang="en-US" sz="2000" b="1" dirty="0">
                <a:latin typeface="Century Gothic (Body)"/>
              </a:rPr>
              <a:t>The Dark Knight Rises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Interstellar</a:t>
            </a:r>
            <a:r>
              <a:rPr lang="en-US" sz="2000" dirty="0">
                <a:latin typeface="Century Gothic (Body)"/>
              </a:rPr>
              <a:t> follow closely, both above </a:t>
            </a:r>
            <a:r>
              <a:rPr lang="en-US" sz="2000" b="1" dirty="0">
                <a:latin typeface="Century Gothic (Body)"/>
              </a:rPr>
              <a:t>12,000 combined score</a:t>
            </a:r>
            <a:r>
              <a:rPr lang="en-US" sz="2000" dirty="0">
                <a:latin typeface="Century Gothic (Body)"/>
              </a:rPr>
              <a:t>, showing strong popularity and ratings across both platforms.</a:t>
            </a:r>
          </a:p>
          <a:p>
            <a:r>
              <a:rPr lang="en-US" sz="2000" b="1" dirty="0">
                <a:latin typeface="Century Gothic (Body)"/>
              </a:rPr>
              <a:t>Django Unchained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The Avengers</a:t>
            </a:r>
            <a:r>
              <a:rPr lang="en-US" sz="2000" dirty="0">
                <a:latin typeface="Century Gothic (Body)"/>
              </a:rPr>
              <a:t> occupy the middle tier with scores between </a:t>
            </a:r>
            <a:r>
              <a:rPr lang="en-US" sz="2000" b="1" dirty="0">
                <a:latin typeface="Century Gothic (Body)"/>
              </a:rPr>
              <a:t>11,000 – 12,000</a:t>
            </a:r>
            <a:r>
              <a:rPr lang="en-US" sz="2000" dirty="0">
                <a:latin typeface="Century Gothic (Body)"/>
              </a:rPr>
              <a:t>, reflecting broad audience appeal.</a:t>
            </a:r>
          </a:p>
          <a:p>
            <a:r>
              <a:rPr lang="en-US" sz="2000" dirty="0">
                <a:latin typeface="Century Gothic (Body)"/>
              </a:rPr>
              <a:t>Movies like </a:t>
            </a:r>
            <a:r>
              <a:rPr lang="en-US" sz="2000" b="1" dirty="0">
                <a:latin typeface="Century Gothic (Body)"/>
              </a:rPr>
              <a:t>The Wolf of Wall Street</a:t>
            </a:r>
            <a:r>
              <a:rPr lang="en-US" sz="2000" dirty="0">
                <a:latin typeface="Century Gothic (Body)"/>
              </a:rPr>
              <a:t>, </a:t>
            </a:r>
            <a:r>
              <a:rPr lang="en-US" sz="2000" b="1" dirty="0">
                <a:latin typeface="Century Gothic (Body)"/>
              </a:rPr>
              <a:t>Shutter Island</a:t>
            </a:r>
            <a:r>
              <a:rPr lang="en-US" sz="2000" dirty="0">
                <a:latin typeface="Century Gothic (Body)"/>
              </a:rPr>
              <a:t>, and </a:t>
            </a:r>
            <a:r>
              <a:rPr lang="en-US" sz="2000" b="1" dirty="0">
                <a:latin typeface="Century Gothic (Body)"/>
              </a:rPr>
              <a:t>Guardians of the Galaxy</a:t>
            </a:r>
            <a:r>
              <a:rPr lang="en-US" sz="2000" dirty="0">
                <a:latin typeface="Century Gothic (Body)"/>
              </a:rPr>
              <a:t> are in the </a:t>
            </a:r>
            <a:r>
              <a:rPr lang="en-US" sz="2000" b="1" dirty="0">
                <a:latin typeface="Century Gothic (Body)"/>
              </a:rPr>
              <a:t>9,000 – 10,000 range</a:t>
            </a:r>
            <a:r>
              <a:rPr lang="en-US" sz="2000" dirty="0">
                <a:latin typeface="Century Gothic (Body)"/>
              </a:rPr>
              <a:t>, indicating solid but slightly lower combined influence.</a:t>
            </a:r>
          </a:p>
          <a:p>
            <a:r>
              <a:rPr lang="en-US" sz="2000" b="1" dirty="0">
                <a:latin typeface="Century Gothic (Body)"/>
              </a:rPr>
              <a:t>Deadpool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Mad Max: Fury Road</a:t>
            </a:r>
            <a:r>
              <a:rPr lang="en-US" sz="2000" dirty="0">
                <a:latin typeface="Century Gothic (Body)"/>
              </a:rPr>
              <a:t> close the top 10 list with </a:t>
            </a:r>
            <a:r>
              <a:rPr lang="en-US" sz="2000" b="1" dirty="0">
                <a:latin typeface="Century Gothic (Body)"/>
              </a:rPr>
              <a:t>7,000 – 8,000 combined score</a:t>
            </a:r>
            <a:r>
              <a:rPr lang="en-US" sz="2000" dirty="0">
                <a:latin typeface="Century Gothic (Body)"/>
              </a:rPr>
              <a:t>, still strong but trailing the leaders.</a:t>
            </a:r>
          </a:p>
          <a:p>
            <a:r>
              <a:rPr lang="en-US" sz="2000" dirty="0">
                <a:latin typeface="Century Gothic (Body)"/>
              </a:rPr>
              <a:t>The </a:t>
            </a:r>
            <a:r>
              <a:rPr lang="en-US" sz="2000" b="1" dirty="0">
                <a:latin typeface="Century Gothic (Body)"/>
              </a:rPr>
              <a:t>biggest gap</a:t>
            </a:r>
            <a:r>
              <a:rPr lang="en-US" sz="2000" dirty="0">
                <a:latin typeface="Century Gothic (Body)"/>
              </a:rPr>
              <a:t> is between </a:t>
            </a:r>
            <a:r>
              <a:rPr lang="en-US" sz="2000" i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and the second-highest (</a:t>
            </a:r>
            <a:r>
              <a:rPr lang="en-US" sz="2000" i="1" dirty="0">
                <a:latin typeface="Century Gothic (Body)"/>
              </a:rPr>
              <a:t>The Dark Knight Rises</a:t>
            </a:r>
            <a:r>
              <a:rPr lang="en-US" sz="2000" dirty="0">
                <a:latin typeface="Century Gothic (Body)"/>
              </a:rPr>
              <a:t>), suggesting </a:t>
            </a:r>
            <a:r>
              <a:rPr lang="en-US" sz="2000" i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had both exceptional ratings and wide popularity.</a:t>
            </a:r>
          </a:p>
          <a:p>
            <a:r>
              <a:rPr lang="en-US" sz="2000" b="1" dirty="0">
                <a:latin typeface="Century Gothic (Body)"/>
              </a:rPr>
              <a:t>Christopher Nolan’s films </a:t>
            </a:r>
            <a:r>
              <a:rPr lang="en-US" sz="2000" dirty="0">
                <a:latin typeface="Century Gothic (Body)"/>
              </a:rPr>
              <a:t>(</a:t>
            </a:r>
            <a:r>
              <a:rPr lang="en-US" sz="2000" b="1" i="1" dirty="0">
                <a:latin typeface="Century Gothic (Body)"/>
              </a:rPr>
              <a:t>Inception, Interstellar, The Dark Knight Rises</a:t>
            </a:r>
            <a:r>
              <a:rPr lang="en-US" sz="2000" dirty="0">
                <a:latin typeface="Century Gothic (Body)"/>
              </a:rPr>
              <a:t>) dominate the top, showing how his works consistently achieve high critical acclaim and popularity across platforms.</a:t>
            </a: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039DE-7400-36FA-C69D-74DCE785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833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052A3-66CA-B17D-8AE1-1FA94405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50D1B-CE3A-8460-205F-A04BA3B7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19456"/>
            <a:ext cx="12192000" cy="6928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A6B98-D7C0-7232-8D08-D0FFC09C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/>
              <a:t>Business Conclusions and Recommendations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0BA63-D8FF-8C56-1AAA-8707C9D3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140"/>
            <a:ext cx="10515600" cy="501103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72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7200" dirty="0">
                <a:latin typeface="Century Gothic (Body)"/>
                <a:cs typeface="Calibri" panose="020F0502020204030204" pitchFamily="34" charset="0"/>
              </a:rPr>
              <a:t>From the critical data set analysis and visualizations, the business insights are concluded as below.</a:t>
            </a:r>
          </a:p>
          <a:p>
            <a:pPr marL="0" indent="0">
              <a:buNone/>
            </a:pPr>
            <a:r>
              <a:rPr lang="en-US" sz="7200" dirty="0">
                <a:latin typeface="Century Gothic (Body)"/>
                <a:cs typeface="Calibri" panose="020F0502020204030204" pitchFamily="34" charset="0"/>
              </a:rPr>
              <a:t>For G5-Cinemaxx movie studio to have the best profitable ventures in the new movie business, they need to consider;</a:t>
            </a:r>
          </a:p>
          <a:p>
            <a:pPr marL="0" indent="0">
              <a:buNone/>
            </a:pPr>
            <a:endParaRPr lang="en-US" sz="7200" dirty="0">
              <a:latin typeface="Century Gothic (Body)"/>
              <a:cs typeface="Calibri" panose="020F0502020204030204" pitchFamily="34" charset="0"/>
            </a:endParaRPr>
          </a:p>
          <a:p>
            <a:pPr marL="1371600" indent="-1371600">
              <a:buFont typeface="+mj-lt"/>
              <a:buAutoNum type="alphaLcParenR"/>
            </a:pPr>
            <a:r>
              <a:rPr lang="en-US" sz="7200" b="1" dirty="0">
                <a:latin typeface="Century Gothic (Body)"/>
              </a:rPr>
              <a:t>Adventure &amp; Action blockbusters (broad, global appeal) – </a:t>
            </a:r>
            <a:r>
              <a:rPr lang="en-US" sz="7200" dirty="0">
                <a:latin typeface="Century Gothic (Body)"/>
              </a:rPr>
              <a:t>Have better ratings and global appeal which will translate to higher returns</a:t>
            </a:r>
            <a:r>
              <a:rPr lang="en-US" sz="7200" b="1" dirty="0">
                <a:latin typeface="Century Gothic (Body)"/>
              </a:rPr>
              <a:t>.</a:t>
            </a:r>
          </a:p>
          <a:p>
            <a:pPr marL="1371600" indent="-1371600">
              <a:buFont typeface="+mj-lt"/>
              <a:buAutoNum type="alphaLcParenR"/>
            </a:pPr>
            <a:r>
              <a:rPr lang="en-US" sz="7200" b="1" dirty="0">
                <a:latin typeface="Century Gothic (Body)"/>
              </a:rPr>
              <a:t>Sci-Fi and Drama </a:t>
            </a:r>
            <a:r>
              <a:rPr lang="en-US" sz="7200" dirty="0">
                <a:latin typeface="Century Gothic (Body)"/>
              </a:rPr>
              <a:t>(satisfy demand for imaginative as well as deep storytelling).</a:t>
            </a:r>
          </a:p>
          <a:p>
            <a:pPr marL="1371600" indent="-1371600">
              <a:buFont typeface="+mj-lt"/>
              <a:buAutoNum type="alphaLcParenR"/>
            </a:pPr>
            <a:r>
              <a:rPr lang="en-US" sz="7200" b="1" dirty="0">
                <a:latin typeface="Century Gothic (Body)"/>
              </a:rPr>
              <a:t>Consider blending Adventure + Sci-Fi or Action + Drama for maximum impact.</a:t>
            </a:r>
          </a:p>
          <a:p>
            <a:pPr marL="1371600" indent="-1371600">
              <a:buFont typeface="+mj-lt"/>
              <a:buAutoNum type="alphaLcParenR"/>
            </a:pPr>
            <a:r>
              <a:rPr lang="en-US" sz="7200" b="1" dirty="0">
                <a:latin typeface="Century Gothic (Body)"/>
              </a:rPr>
              <a:t>A portfolio mix approach(Mix low and high budget movies) </a:t>
            </a:r>
            <a:r>
              <a:rPr lang="en-US" sz="7200" dirty="0">
                <a:latin typeface="Century Gothic (Body)"/>
              </a:rPr>
              <a:t>reduces risk while capturing upside potential as displayed in the visualization under ROI. </a:t>
            </a:r>
            <a:endParaRPr lang="en-US" sz="72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55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8107C-FDBD-F77F-B318-63A0BD9A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24ABA-37D1-BBC0-D93D-CC3AB1C3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600" b="1" dirty="0"/>
            </a:br>
            <a:br>
              <a:rPr lang="en-US" sz="2600" b="1" dirty="0"/>
            </a:br>
            <a:br>
              <a:rPr lang="en-US" sz="2600" b="1" dirty="0"/>
            </a:br>
            <a:br>
              <a:rPr lang="en-US" sz="2600" b="1" dirty="0"/>
            </a:br>
            <a:r>
              <a:rPr lang="en-US" sz="7200" b="1" dirty="0"/>
              <a:t>AOBS</a:t>
            </a:r>
            <a:endParaRPr lang="en-US" sz="7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http://www.opusmeetingrooms.com/wp-content/themes/Office/images/bg/meeting_room_bkg-3.jpg">
            <a:extLst>
              <a:ext uri="{FF2B5EF4-FFF2-40B4-BE49-F238E27FC236}">
                <a16:creationId xmlns:a16="http://schemas.microsoft.com/office/drawing/2014/main" id="{AA523A73-D46F-41C6-F707-BE73BEC6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r="32109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23689-63C6-D5A6-941D-616BDB08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170" y="25052"/>
            <a:ext cx="12159781" cy="68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0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B6FDC-4465-4603-A318-3637C736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7A9ED-9873-106F-F17A-EB92A545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87" y="2580362"/>
            <a:ext cx="4419839" cy="23523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5000" b="1" dirty="0"/>
            </a:br>
            <a:br>
              <a:rPr lang="en-US" sz="5000" b="1" dirty="0"/>
            </a:br>
            <a:br>
              <a:rPr lang="en-US" sz="5000" b="1" dirty="0"/>
            </a:br>
            <a:r>
              <a:rPr lang="en-US" sz="5000" b="1" dirty="0"/>
              <a:t>THANK YOU!!</a:t>
            </a:r>
            <a:br>
              <a:rPr lang="en-US" sz="5000" b="1" dirty="0"/>
            </a:br>
            <a:endParaRPr lang="en-US" sz="50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4AA33"/>
          </a:solidFill>
          <a:ln w="38100" cap="rnd">
            <a:solidFill>
              <a:srgbClr val="F4AA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F96FE-CCB1-6824-09AE-B0F265032D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0"/>
          </a:blip>
          <a:srcRect l="23786" r="1979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35612-72B5-C905-CA1E-39175667F1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1"/>
            <a:ext cx="763347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EE535-ADC3-C9FF-A98F-57AA6EB00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9000"/>
          </a:blip>
          <a:srcRect t="174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8BE18-7662-A8EE-1232-6F7B9FC1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3EF3-CE51-5D0C-6A56-A4DB3B00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158" y="853673"/>
            <a:ext cx="5877925" cy="50047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Century Gothic (Body)"/>
              </a:rPr>
              <a:t>G5 Cinemax Company Limited </a:t>
            </a:r>
            <a:r>
              <a:rPr lang="en-US" sz="1800" dirty="0">
                <a:latin typeface="Century Gothic (Body)"/>
              </a:rPr>
              <a:t>has observed the trend of major corporations investing in original video content and aims to establish its own competitive movie studio.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entury Gothic (Body)"/>
              </a:rPr>
              <a:t>As the directors/heads lack existing industry expertise, they mandated </a:t>
            </a:r>
            <a:r>
              <a:rPr lang="en-US" sz="1800" b="1" dirty="0">
                <a:latin typeface="Century Gothic (Body)"/>
              </a:rPr>
              <a:t>G5-Moringa Data Enthusiasts</a:t>
            </a:r>
            <a:r>
              <a:rPr lang="en-US" sz="1800" dirty="0">
                <a:latin typeface="Century Gothic (Body)"/>
              </a:rPr>
              <a:t> to analyze current box office performance data to identify the most successful film genres and trends.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entury Gothic (Body)"/>
              </a:rPr>
              <a:t>The G5-Moringa Data Enthusiasts will then synthesize this analysis into a strategic recommendations report to guide the studio head's decision-making on what types of films to produce which will be most profitable and have high ROI.</a:t>
            </a:r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Overview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41E"/>
          </a:solidFill>
          <a:ln w="38100" cap="rnd">
            <a:solidFill>
              <a:srgbClr val="FFA41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336DC5-AC32-0958-CEAA-7D629EDB7C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768770" y="2706624"/>
            <a:ext cx="7187878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entury Gothic (Body)"/>
              </a:rPr>
              <a:t>Strategy: </a:t>
            </a:r>
            <a:r>
              <a:rPr lang="en-US" dirty="0">
                <a:latin typeface="Century Gothic (Body)"/>
              </a:rPr>
              <a:t>The G5 - Data Enthusiasts group stipulated the </a:t>
            </a:r>
            <a:r>
              <a:rPr lang="it-IT" b="1" dirty="0">
                <a:latin typeface="Century Gothic (Body)"/>
              </a:rPr>
              <a:t>G5 Cinemax Studio Strategy</a:t>
            </a:r>
            <a:r>
              <a:rPr lang="it-IT" dirty="0">
                <a:latin typeface="Century Gothic (Body)"/>
              </a:rPr>
              <a:t> which its main objective is to analyze the box office performance data and provide actionable insights to guide the studio’s content creation strategy.</a:t>
            </a:r>
            <a:endParaRPr lang="en-US" dirty="0">
              <a:latin typeface="Century Gothic (Body)"/>
            </a:endParaRPr>
          </a:p>
        </p:txBody>
      </p:sp>
      <p:pic>
        <p:nvPicPr>
          <p:cNvPr id="6" name="Content Placeholder 5" descr="A person looking at a fire in the sky&#10;&#10;AI-generated content may be incorrect.">
            <a:extLst>
              <a:ext uri="{FF2B5EF4-FFF2-40B4-BE49-F238E27FC236}">
                <a16:creationId xmlns:a16="http://schemas.microsoft.com/office/drawing/2014/main" id="{C3BDA97A-E802-54A1-D4F1-BA8A445C58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68000"/>
          </a:blip>
          <a:srcRect l="27200" r="31544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91962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4EC23-3EBE-4029-EEAA-E74CA6D0C8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1000"/>
          </a:blip>
          <a:srcRect r="7555"/>
          <a:stretch>
            <a:fillRect/>
          </a:stretch>
        </p:blipFill>
        <p:spPr>
          <a:xfrm>
            <a:off x="-3028" y="7059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7" y="494951"/>
            <a:ext cx="4023360" cy="11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Business Understanding</a:t>
            </a:r>
          </a:p>
        </p:txBody>
      </p:sp>
      <p:sp>
        <p:nvSpPr>
          <p:cNvPr id="3" name="Content Placeholder 2"/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41248" y="129933"/>
            <a:ext cx="6115138" cy="661224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500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Century Gothic (Body)"/>
              </a:rPr>
              <a:t>The core business problem is one of </a:t>
            </a:r>
            <a:r>
              <a:rPr lang="en-US" sz="1500" b="1" dirty="0">
                <a:latin typeface="Century Gothic (Body)"/>
              </a:rPr>
              <a:t>de-risking market entry</a:t>
            </a:r>
            <a:r>
              <a:rPr lang="en-US" sz="1500" dirty="0">
                <a:latin typeface="Century Gothic (Body)"/>
              </a:rPr>
              <a:t>. G5 Cinemax is a new player with no experience in film production.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Century Gothic (Body)"/>
              </a:rPr>
              <a:t>The goal is not just to identify what is "popular," but to identify the </a:t>
            </a:r>
            <a:r>
              <a:rPr lang="en-US" sz="1500" b="1" dirty="0">
                <a:latin typeface="Century Gothic (Body)"/>
              </a:rPr>
              <a:t>most financially sound and strategically viable</a:t>
            </a:r>
            <a:r>
              <a:rPr lang="en-US" sz="1500" dirty="0">
                <a:latin typeface="Century Gothic (Body)"/>
              </a:rPr>
              <a:t> paths to success. Key business questions include: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Profitability:</a:t>
            </a:r>
            <a:r>
              <a:rPr lang="en-US" sz="1500" dirty="0">
                <a:latin typeface="Century Gothic (Body)"/>
              </a:rPr>
              <a:t> Which genres yield the highest Return on Investment (ROI), not just the highest revenue?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Audience Appeal:</a:t>
            </a:r>
            <a:r>
              <a:rPr lang="en-US" sz="1500" dirty="0">
                <a:latin typeface="Century Gothic (Body)"/>
              </a:rPr>
              <a:t> Which genres have the strongest domestic vs. international (worldwide) appeal?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Strategic Fit:</a:t>
            </a:r>
            <a:r>
              <a:rPr lang="en-US" sz="1500" dirty="0">
                <a:latin typeface="Century Gothic (Body)"/>
              </a:rPr>
              <a:t> What is the optimal balance between high-budget "tentpole" films and lower-budget, high-ROI projects?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Critical Mass:</a:t>
            </a:r>
            <a:r>
              <a:rPr lang="en-US" sz="1500" dirty="0">
                <a:latin typeface="Century Gothic (Body)"/>
              </a:rPr>
              <a:t> Is there a correlation between a film's popularity (votes, rating) and its financial success?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i="1" dirty="0">
                <a:latin typeface="Century Gothic (Body)"/>
              </a:rPr>
              <a:t>Success Metric:</a:t>
            </a:r>
            <a:r>
              <a:rPr lang="en-US" sz="1500" i="1" dirty="0">
                <a:latin typeface="Century Gothic (Body)"/>
              </a:rPr>
              <a:t> Clear recommendations on genre, budget, and release strategy.</a:t>
            </a:r>
          </a:p>
        </p:txBody>
      </p:sp>
      <p:sp>
        <p:nvSpPr>
          <p:cNvPr id="28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3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249CC-63BA-7D62-756B-4624D08DB7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D7788-8B58-BED3-91CF-42739C4561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Data Understanding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ADB7-589D-9B1D-09AC-A8F9B02BB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 team analyzed all the data sets to understand how the data seated. The data sets reviewed were: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3"/>
              </a:rPr>
              <a:t>Box Office Mojo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 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4"/>
              </a:rPr>
              <a:t>IMDB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5"/>
              </a:rPr>
              <a:t>Rotten Tomatoes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</a:t>
            </a:r>
          </a:p>
          <a:p>
            <a:r>
              <a:rPr lang="en-US" sz="1600" dirty="0" err="1">
                <a:latin typeface="Century Gothic (Body)"/>
                <a:cs typeface="Calibri" panose="020F0502020204030204" pitchFamily="34" charset="0"/>
                <a:hlinkClick r:id="rId6"/>
              </a:rPr>
              <a:t>TheMovieDB</a:t>
            </a:r>
            <a:endParaRPr lang="en-US" sz="1600" dirty="0">
              <a:latin typeface="Century Gothic (Body)"/>
              <a:cs typeface="Calibri" panose="020F0502020204030204" pitchFamily="34" charset="0"/>
            </a:endParaRP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7"/>
              </a:rPr>
              <a:t>And The Numbers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 objective of data understanding was to keenly select the data set/s which would bring out the best data driven analytical approach by picking the most important fields to enable the analysis statistically.</a:t>
            </a:r>
          </a:p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These fields included;</a:t>
            </a:r>
          </a:p>
          <a:p>
            <a:pPr marL="0" indent="0">
              <a:buNone/>
            </a:pPr>
            <a:r>
              <a:rPr lang="en-US" sz="1500" b="1" dirty="0">
                <a:latin typeface="Century Gothic (Body)"/>
              </a:rPr>
              <a:t>Identifiers</a:t>
            </a:r>
            <a:r>
              <a:rPr lang="en-US" sz="1500" dirty="0">
                <a:latin typeface="Century Gothic (Body)"/>
              </a:rPr>
              <a:t>, </a:t>
            </a:r>
            <a:r>
              <a:rPr lang="en-US" sz="1500" b="1" dirty="0">
                <a:latin typeface="Century Gothic (Body)"/>
              </a:rPr>
              <a:t>Film Metadata</a:t>
            </a:r>
            <a:r>
              <a:rPr lang="en-US" sz="1500" dirty="0">
                <a:latin typeface="Century Gothic (Body)"/>
              </a:rPr>
              <a:t>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genres, </a:t>
            </a:r>
            <a:r>
              <a:rPr lang="en-US" sz="1500" b="1" dirty="0">
                <a:latin typeface="Century Gothic (Body)"/>
              </a:rPr>
              <a:t>Audience &amp; Critical Reception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computed metrics and </a:t>
            </a:r>
            <a:r>
              <a:rPr lang="en-US" sz="1500" b="1" dirty="0">
                <a:latin typeface="Century Gothic (Body)"/>
              </a:rPr>
              <a:t>Derived/Engineered Features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</a:t>
            </a:r>
            <a:r>
              <a:rPr lang="en-US" sz="1500" dirty="0" err="1">
                <a:latin typeface="Century Gothic (Body)"/>
              </a:rPr>
              <a:t>log_numvotes</a:t>
            </a:r>
            <a:r>
              <a:rPr lang="en-US" sz="1500" dirty="0">
                <a:latin typeface="Century Gothic (Body)"/>
              </a:rPr>
              <a:t>, </a:t>
            </a:r>
            <a:r>
              <a:rPr lang="en-US" sz="1500" dirty="0" err="1">
                <a:latin typeface="Century Gothic (Body)"/>
              </a:rPr>
              <a:t>combined_score</a:t>
            </a:r>
            <a:r>
              <a:rPr lang="en-US" sz="1500" dirty="0">
                <a:latin typeface="Century Gothic (Body)"/>
              </a:rPr>
              <a:t> etc. </a:t>
            </a:r>
            <a:r>
              <a:rPr lang="en-US" sz="1500" dirty="0">
                <a:latin typeface="Century Gothic (Body)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66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0066B-DB96-4EC2-A5A6-B5CB2C32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95B1-A4C5-2C5A-671E-2840635B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1333"/>
          <a:stretch>
            <a:fillRect/>
          </a:stretch>
        </p:blipFill>
        <p:spPr>
          <a:xfrm>
            <a:off x="21" y="-14022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C7C78-3027-9829-A28F-D872F23C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b="1" dirty="0">
                <a:solidFill>
                  <a:schemeClr val="bg1"/>
                </a:solidFill>
              </a:rPr>
              <a:t>Data Preparation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F2DE-F77F-9A61-E1DA-233D30E6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45" y="1931984"/>
            <a:ext cx="11761075" cy="471055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This phase involves cleaning and transforming the raw data into a reliable analysis-ready dataset. </a:t>
            </a: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Key Preparation Steps:</a:t>
            </a:r>
            <a:endParaRPr lang="en-US" sz="14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Handling Missing Values: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Dropping rows with critical missing financial data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Data Type Conversion: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Ensuring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production_budget_num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,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domestic_gross_num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, and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worldwide_gross_num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are stored as numeric integers, not strings.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Genre Standardization: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The genres field is likely a pipe-separated string (e.g., "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Action|Adventure|Sci-Fi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"). This will be split to create a list of genres for each movie, enabling analysis by individual genre.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Outlier Treatment: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Using techniques like 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winsorization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 (as seen in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runtime_winsorized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) to cap extreme values in financial data and runtimes that could skew averages.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Calculating Key Metrics: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Creating the essential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roi_num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and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profit_num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columns if not already present.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Filtering: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Focusing on a modern era (e.g., films from 2010 onwards) to ensure recommendations reflect current market trends.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After the data preparation process, the team identified three data sets which were combined, and a clean data set was generated named: </a:t>
            </a: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finalcombined.csv which contained all the important fields to aid the statistical analysis.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3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73DE1-435D-A6F2-EB36-14BF16A3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D79F9-0721-EAAD-C44E-239B2706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rcRect r="9777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C280C-B963-DE37-21C0-7B02B7A5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sz="2900" b="1" dirty="0">
                <a:solidFill>
                  <a:schemeClr val="bg1"/>
                </a:solidFill>
              </a:rPr>
              <a:t>Data Analysis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0B8B-0FBF-0C29-9CE1-EA26E9FD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81306" cy="4606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This phase involves analysis steps done on the selected dataset and test hypotheses to drive strategic decisions.</a:t>
            </a: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Checking The correlation between ratings for the combined data sets.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The insights arrived on this :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There is high correlation between the ratings 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i.e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 when IMDB ratings are high, the corresponding TMDB ratings are high as well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1E570-5FC7-9171-EC44-77774C81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25" y="3047106"/>
            <a:ext cx="6286120" cy="25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37BBB-D402-1F94-E1CA-215E4DC7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D532F-0C0A-6DB9-12FA-BEF28DC0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l="6791" r="5653"/>
          <a:stretch>
            <a:fillRect/>
          </a:stretch>
        </p:blipFill>
        <p:spPr>
          <a:xfrm>
            <a:off x="20" y="11885"/>
            <a:ext cx="12191979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C4600-1560-56A0-CA7E-2D39BA3C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50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sz="4900" b="1" dirty="0">
                <a:solidFill>
                  <a:schemeClr val="bg1"/>
                </a:solidFill>
              </a:rPr>
              <a:t>Checking the Correlations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B172-74B3-4CE3-7CB3-E2C2702C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344"/>
            <a:ext cx="10781306" cy="494607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</a:rPr>
              <a:t>Checking the Correlations on Ratings and Popularity - Visualized</a:t>
            </a:r>
            <a:endParaRPr lang="en-US" sz="15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</a:rPr>
              <a:t>Key Insights from the Heatmap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1. There is a moderate strong correlation (0.67) between IMDB Average rating and TMDB Average rating.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Correlation = 0.67 → Movies rated high on IMDb tend to also be rated high on TMDB</a:t>
            </a:r>
            <a:endParaRPr lang="en-US" sz="16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2</a:t>
            </a:r>
            <a:r>
              <a:rPr lang="en-US" sz="1500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. Correlation on Ratings against Popularity -</a:t>
            </a: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Weak correlation (0.16 – 0.20) → A highly rated movie is not necessarily popular.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3. </a:t>
            </a: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Popularity drives audience engagement - More popular movies tend to attract more votes. Popularity and audience size move together.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b="1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A69057-99DF-7E12-9CCC-E128FA18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77" y="2149044"/>
            <a:ext cx="5026276" cy="29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8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68F8-9551-3E9B-3667-51819BFE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079D-5D76-23C2-F7C1-9D538173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8"/>
            <a:ext cx="10515600" cy="1089382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Interpretations based on Correlation: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B5038-F807-C578-9D32-98CF1B2D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r>
              <a:rPr lang="en-US" sz="6400" b="1" dirty="0">
                <a:latin typeface="Century Gothic (Body)"/>
              </a:rPr>
              <a:t>Overall Conclusion on correlations</a:t>
            </a:r>
            <a:r>
              <a:rPr lang="en-US" sz="6400" dirty="0">
                <a:latin typeface="Century Gothic (Body)"/>
              </a:rPr>
              <a:t>:</a:t>
            </a:r>
          </a:p>
          <a:p>
            <a:r>
              <a:rPr lang="en-US" sz="6400" b="1" dirty="0">
                <a:latin typeface="Century Gothic (Body)"/>
              </a:rPr>
              <a:t>Ratings (IMDb/TMDB) and popularity are not strongly linked</a:t>
            </a:r>
            <a:r>
              <a:rPr lang="en-US" sz="6400" dirty="0">
                <a:latin typeface="Century Gothic (Body)"/>
              </a:rPr>
              <a:t> — quality (ratings) does not guarantee popularity.</a:t>
            </a:r>
          </a:p>
          <a:p>
            <a:r>
              <a:rPr lang="en-US" sz="6400" b="1" dirty="0">
                <a:latin typeface="Century Gothic (Body)"/>
              </a:rPr>
              <a:t>Popularity and number of votes are connected</a:t>
            </a:r>
            <a:r>
              <a:rPr lang="en-US" sz="6400" dirty="0">
                <a:latin typeface="Century Gothic (Body)"/>
              </a:rPr>
              <a:t>, indicating mass reach drives audience participation.</a:t>
            </a:r>
          </a:p>
          <a:p>
            <a:r>
              <a:rPr lang="en-US" sz="6400" b="1" dirty="0">
                <a:latin typeface="Century Gothic (Body)"/>
              </a:rPr>
              <a:t>IMDb and TMDB ratings align well but</a:t>
            </a:r>
            <a:r>
              <a:rPr lang="en-US" sz="6400" dirty="0">
                <a:latin typeface="Century Gothic (Body)"/>
              </a:rPr>
              <a:t> still leave room for differences across platforms.</a:t>
            </a: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r>
              <a:rPr lang="en-US" sz="6400" b="1" dirty="0">
                <a:latin typeface="Century Gothic (Body)"/>
              </a:rPr>
              <a:t>Business Implication</a:t>
            </a:r>
            <a:r>
              <a:rPr lang="en-US" sz="6400" dirty="0">
                <a:latin typeface="Century Gothic (Body)"/>
              </a:rPr>
              <a:t>:</a:t>
            </a:r>
            <a:br>
              <a:rPr lang="en-US" sz="6400" dirty="0">
                <a:latin typeface="Century Gothic (Body)"/>
              </a:rPr>
            </a:br>
            <a:r>
              <a:rPr lang="en-US" sz="6400" dirty="0">
                <a:latin typeface="Century Gothic (Body)"/>
              </a:rPr>
              <a:t>Focus on </a:t>
            </a:r>
            <a:r>
              <a:rPr lang="en-US" sz="6400" b="1" dirty="0">
                <a:latin typeface="Century Gothic (Body)"/>
              </a:rPr>
              <a:t>both quality and mass appeal</a:t>
            </a:r>
            <a:r>
              <a:rPr lang="en-US" sz="6400" dirty="0">
                <a:latin typeface="Century Gothic (Body)"/>
              </a:rPr>
              <a:t> — good ratings build credibility, but </a:t>
            </a:r>
            <a:r>
              <a:rPr lang="en-US" sz="6400" b="1" dirty="0">
                <a:latin typeface="Century Gothic (Body)"/>
              </a:rPr>
              <a:t>popularity (marketing, distribution, trends)</a:t>
            </a:r>
            <a:r>
              <a:rPr lang="en-US" sz="6400" dirty="0">
                <a:latin typeface="Century Gothic (Body)"/>
              </a:rPr>
              <a:t> drives audience size and revenue</a:t>
            </a:r>
            <a:endParaRPr lang="en-US" sz="64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301EA-4B85-E16A-B2A3-04B1AFF5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60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1308</Words>
  <Application>Microsoft Office PowerPoint</Application>
  <PresentationFormat>Widescreen</PresentationFormat>
  <Paragraphs>141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Century Gothic (Body)</vt:lpstr>
      <vt:lpstr>Modern Love</vt:lpstr>
      <vt:lpstr>The Hand</vt:lpstr>
      <vt:lpstr>Wingdings</vt:lpstr>
      <vt:lpstr>SketchyVTI</vt:lpstr>
      <vt:lpstr>G5- CINEMAXX  </vt:lpstr>
      <vt:lpstr>Introduction</vt:lpstr>
      <vt:lpstr>Overview</vt:lpstr>
      <vt:lpstr>Business Understanding</vt:lpstr>
      <vt:lpstr> Data Understanding </vt:lpstr>
      <vt:lpstr> Data Preparation </vt:lpstr>
      <vt:lpstr> Data Analysis </vt:lpstr>
      <vt:lpstr> Checking the Correlations </vt:lpstr>
      <vt:lpstr> Interpretations based on Correlation: </vt:lpstr>
      <vt:lpstr> Additional Visualizations  </vt:lpstr>
      <vt:lpstr> Visualizations  </vt:lpstr>
      <vt:lpstr>Checking average budget vs. profit across groups</vt:lpstr>
      <vt:lpstr>  Interpretation of the visualizations   </vt:lpstr>
      <vt:lpstr>  Business Conclusions and Recommendations  </vt:lpstr>
      <vt:lpstr>    AOBS</vt:lpstr>
      <vt:lpstr>   THANK YOU!!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Mumina Kasimu</dc:creator>
  <cp:lastModifiedBy>Michael Mumina Kasimu</cp:lastModifiedBy>
  <cp:revision>9</cp:revision>
  <dcterms:created xsi:type="dcterms:W3CDTF">2025-09-11T01:08:55Z</dcterms:created>
  <dcterms:modified xsi:type="dcterms:W3CDTF">2025-09-14T14:22:32Z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8e3a98-5615-4c89-8bec-b7d32696c6c6_Enabled">
    <vt:lpwstr>true</vt:lpwstr>
  </property>
  <property fmtid="{D5CDD505-2E9C-101B-9397-08002B2CF9AE}" pid="3" name="MSIP_Label_3f8e3a98-5615-4c89-8bec-b7d32696c6c6_SetDate">
    <vt:lpwstr>2025-09-11T02:13:52Z</vt:lpwstr>
  </property>
  <property fmtid="{D5CDD505-2E9C-101B-9397-08002B2CF9AE}" pid="4" name="MSIP_Label_3f8e3a98-5615-4c89-8bec-b7d32696c6c6_Method">
    <vt:lpwstr>Privileged</vt:lpwstr>
  </property>
  <property fmtid="{D5CDD505-2E9C-101B-9397-08002B2CF9AE}" pid="5" name="MSIP_Label_3f8e3a98-5615-4c89-8bec-b7d32696c6c6_Name">
    <vt:lpwstr>Public</vt:lpwstr>
  </property>
  <property fmtid="{D5CDD505-2E9C-101B-9397-08002B2CF9AE}" pid="6" name="MSIP_Label_3f8e3a98-5615-4c89-8bec-b7d32696c6c6_SiteId">
    <vt:lpwstr>d763f040-5b2c-4d8f-9810-95b011cd8254</vt:lpwstr>
  </property>
  <property fmtid="{D5CDD505-2E9C-101B-9397-08002B2CF9AE}" pid="7" name="MSIP_Label_3f8e3a98-5615-4c89-8bec-b7d32696c6c6_ActionId">
    <vt:lpwstr>0c4bcee8-3a56-4cce-8466-ce38b94a5716</vt:lpwstr>
  </property>
  <property fmtid="{D5CDD505-2E9C-101B-9397-08002B2CF9AE}" pid="8" name="MSIP_Label_3f8e3a98-5615-4c89-8bec-b7d32696c6c6_ContentBits">
    <vt:lpwstr>2</vt:lpwstr>
  </property>
  <property fmtid="{D5CDD505-2E9C-101B-9397-08002B2CF9AE}" pid="9" name="MSIP_Label_3f8e3a98-5615-4c89-8bec-b7d32696c6c6_Tag">
    <vt:lpwstr>10, 0, 1, 1</vt:lpwstr>
  </property>
  <property fmtid="{D5CDD505-2E9C-101B-9397-08002B2CF9AE}" pid="10" name="ClassificationContentMarkingFooterLocations">
    <vt:lpwstr>SketchyVTI:8</vt:lpwstr>
  </property>
  <property fmtid="{D5CDD505-2E9C-101B-9397-08002B2CF9AE}" pid="11" name="ClassificationContentMarkingFooterText">
    <vt:lpwstr>Classification: Public</vt:lpwstr>
  </property>
</Properties>
</file>